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40" r:id="rId4"/>
    <p:sldId id="338" r:id="rId5"/>
    <p:sldId id="257" r:id="rId6"/>
    <p:sldId id="258" r:id="rId7"/>
    <p:sldId id="329" r:id="rId8"/>
    <p:sldId id="330" r:id="rId9"/>
    <p:sldId id="331" r:id="rId10"/>
    <p:sldId id="332" r:id="rId11"/>
    <p:sldId id="333" r:id="rId12"/>
    <p:sldId id="334" r:id="rId13"/>
    <p:sldId id="326" r:id="rId14"/>
    <p:sldId id="335" r:id="rId15"/>
    <p:sldId id="328" r:id="rId16"/>
    <p:sldId id="336" r:id="rId17"/>
    <p:sldId id="282" r:id="rId18"/>
    <p:sldId id="337" r:id="rId19"/>
    <p:sldId id="259" r:id="rId20"/>
    <p:sldId id="260" r:id="rId21"/>
    <p:sldId id="302" r:id="rId22"/>
    <p:sldId id="343" r:id="rId23"/>
    <p:sldId id="344" r:id="rId24"/>
    <p:sldId id="353" r:id="rId25"/>
    <p:sldId id="346" r:id="rId26"/>
    <p:sldId id="345" r:id="rId27"/>
    <p:sldId id="347" r:id="rId28"/>
    <p:sldId id="348" r:id="rId29"/>
    <p:sldId id="349" r:id="rId30"/>
    <p:sldId id="350" r:id="rId31"/>
    <p:sldId id="351" r:id="rId32"/>
    <p:sldId id="352" r:id="rId33"/>
    <p:sldId id="298" r:id="rId34"/>
    <p:sldId id="299" r:id="rId35"/>
    <p:sldId id="300" r:id="rId36"/>
    <p:sldId id="341" r:id="rId37"/>
    <p:sldId id="34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BA81580-6509-4FE9-B256-F17B6A7ADF94}" type="slidenum">
              <a:rPr lang="en-US" smtClean="0"/>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5CF836-B310-49F1-B62D-9CB7B3F397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75CF836-B310-49F1-B62D-9CB7B3F397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1580-6509-4FE9-B256-F17B6A7ADF94}" type="slidenum">
              <a:rPr lang="en-US" smtClean="0"/>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75CF836-B310-49F1-B62D-9CB7B3F397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75CF836-B310-49F1-B62D-9CB7B3F397B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81580-6509-4FE9-B256-F17B6A7ADF94}" type="slidenum">
              <a:rPr lang="en-US" smtClean="0"/>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5CF836-B310-49F1-B62D-9CB7B3F397B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81580-6509-4FE9-B256-F17B6A7ADF94}" type="slidenum">
              <a:rPr lang="en-US" smtClean="0"/>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5CF836-B310-49F1-B62D-9CB7B3F397B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5CF836-B310-49F1-B62D-9CB7B3F397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1580-6509-4FE9-B256-F17B6A7ADF94}" type="slidenum">
              <a:rPr lang="en-US" smtClean="0"/>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75CF836-B310-49F1-B62D-9CB7B3F397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1580-6509-4FE9-B256-F17B6A7ADF9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cstate="print">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cstate="print">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5CF836-B310-49F1-B62D-9CB7B3F397B9}" type="datetimeFigureOut">
              <a:rPr lang="en-US" smtClean="0"/>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A81580-6509-4FE9-B256-F17B6A7ADF9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s://en.wikipedia.org/wiki/Potentiometer" TargetMode="External"/><Relationship Id="rId4" Type="http://schemas.openxmlformats.org/officeDocument/2006/relationships/hyperlink" Target="https://en.wikipedia.org/wiki/Goniometer" TargetMode="External"/><Relationship Id="rId3" Type="http://schemas.openxmlformats.org/officeDocument/2006/relationships/hyperlink" Target="https://en.wikipedia.org/wiki/Bending" TargetMode="External"/><Relationship Id="rId2" Type="http://schemas.openxmlformats.org/officeDocument/2006/relationships/hyperlink" Target="https://en.wikipedia.org/wiki/Deflection_(engineering)" TargetMode="External"/><Relationship Id="rId1" Type="http://schemas.openxmlformats.org/officeDocument/2006/relationships/hyperlink" Target="https://en.wikipedia.org/wiki/Sensor"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737" y="1637865"/>
            <a:ext cx="6815669" cy="1515533"/>
          </a:xfrm>
        </p:spPr>
        <p:txBody>
          <a:bodyPr/>
          <a:lstStyle/>
          <a:p>
            <a:r>
              <a:rPr lang="en-US" sz="4000" b="1" dirty="0">
                <a:cs typeface="Times New Roman" panose="02020603050405020304" pitchFamily="18" charset="0"/>
              </a:rPr>
              <a:t>Efficient communication system for dumb people</a:t>
            </a:r>
            <a:endParaRPr lang="en-US" sz="4000" b="1" dirty="0">
              <a:cs typeface="Times New Roman" panose="02020603050405020304" pitchFamily="18" charset="0"/>
            </a:endParaRPr>
          </a:p>
        </p:txBody>
      </p:sp>
      <p:sp>
        <p:nvSpPr>
          <p:cNvPr id="3" name="Subtitle 2"/>
          <p:cNvSpPr>
            <a:spLocks noGrp="1"/>
          </p:cNvSpPr>
          <p:nvPr>
            <p:ph type="subTitle" idx="1"/>
          </p:nvPr>
        </p:nvSpPr>
        <p:spPr>
          <a:xfrm>
            <a:off x="2692398" y="3657596"/>
            <a:ext cx="6815669" cy="1464909"/>
          </a:xfrm>
        </p:spPr>
        <p:txBody>
          <a:bodyPr>
            <a:normAutofit fontScale="85000" lnSpcReduction="20000"/>
          </a:bodyPr>
          <a:lstStyle/>
          <a:p>
            <a:pPr indent="-228600" algn="l">
              <a:buFont typeface="Arial" panose="020B0604020202020204" pitchFamily="34" charset="0"/>
              <a:buChar char="•"/>
            </a:pPr>
            <a:r>
              <a:rPr lang="en-US" b="1" dirty="0">
                <a:cs typeface="Times New Roman" panose="02020603050405020304" pitchFamily="18" charset="0"/>
              </a:rPr>
              <a:t>Yeshwanth  Reddy   19BEC1412</a:t>
            </a:r>
            <a:r>
              <a:rPr lang="en-US" dirty="0">
                <a:cs typeface="Times New Roman" panose="02020603050405020304" pitchFamily="18" charset="0"/>
              </a:rPr>
              <a:t> </a:t>
            </a:r>
            <a:endParaRPr lang="en-US" dirty="0">
              <a:cs typeface="Times New Roman" panose="02020603050405020304" pitchFamily="18" charset="0"/>
            </a:endParaRPr>
          </a:p>
          <a:p>
            <a:pPr indent="-228600" algn="l">
              <a:buFont typeface="Arial" panose="020B0604020202020204" pitchFamily="34" charset="0"/>
              <a:buChar char="•"/>
            </a:pPr>
            <a:r>
              <a:rPr lang="en-US" b="1" dirty="0" err="1">
                <a:cs typeface="Times New Roman" panose="02020603050405020304" pitchFamily="18" charset="0"/>
              </a:rPr>
              <a:t>Sai</a:t>
            </a:r>
            <a:r>
              <a:rPr lang="en-US" b="1" dirty="0">
                <a:cs typeface="Times New Roman" panose="02020603050405020304" pitchFamily="18" charset="0"/>
              </a:rPr>
              <a:t> </a:t>
            </a:r>
            <a:r>
              <a:rPr lang="en-US" b="1" dirty="0" err="1">
                <a:cs typeface="Times New Roman" panose="02020603050405020304" pitchFamily="18" charset="0"/>
              </a:rPr>
              <a:t>kumar</a:t>
            </a:r>
            <a:r>
              <a:rPr lang="en-US" b="1" dirty="0">
                <a:cs typeface="Times New Roman" panose="02020603050405020304" pitchFamily="18" charset="0"/>
              </a:rPr>
              <a:t>                 19BEC1073</a:t>
            </a:r>
            <a:endParaRPr lang="en-US" b="1" dirty="0">
              <a:cs typeface="Times New Roman" panose="02020603050405020304" pitchFamily="18" charset="0"/>
            </a:endParaRPr>
          </a:p>
          <a:p>
            <a:pPr indent="-228600" algn="l">
              <a:buFont typeface="Arial" panose="020B0604020202020204" pitchFamily="34" charset="0"/>
              <a:buChar char="•"/>
            </a:pPr>
            <a:r>
              <a:rPr lang="en-US" b="1" dirty="0">
                <a:cs typeface="Times New Roman" panose="02020603050405020304" pitchFamily="18" charset="0"/>
              </a:rPr>
              <a:t>Akash Gowda           19BEC1129</a:t>
            </a:r>
            <a:endParaRPr lang="en-US" b="1" dirty="0">
              <a:cs typeface="Times New Roman" panose="02020603050405020304" pitchFamily="18" charset="0"/>
            </a:endParaRPr>
          </a:p>
          <a:p>
            <a:pPr indent="-228600" algn="l">
              <a:buFont typeface="Arial" panose="020B0604020202020204" pitchFamily="34" charset="0"/>
              <a:buChar char="•"/>
            </a:pPr>
            <a:r>
              <a:rPr lang="en-US" b="1" dirty="0" err="1">
                <a:cs typeface="Times New Roman" panose="02020603050405020304" pitchFamily="18" charset="0"/>
              </a:rPr>
              <a:t>Sumit</a:t>
            </a:r>
            <a:r>
              <a:rPr lang="en-US" b="1" dirty="0">
                <a:cs typeface="Times New Roman" panose="02020603050405020304" pitchFamily="18" charset="0"/>
              </a:rPr>
              <a:t> Rawat            19BEC1185</a:t>
            </a:r>
            <a:r>
              <a:rPr lang="en-US" dirty="0">
                <a:cs typeface="Times New Roman" panose="02020603050405020304" pitchFamily="18" charset="0"/>
              </a:rPr>
              <a:t> </a:t>
            </a:r>
            <a:endParaRPr lang="en-US" dirty="0">
              <a:cs typeface="Times New Roman" panose="02020603050405020304" pitchFamily="18" charset="0"/>
            </a:endParaRPr>
          </a:p>
          <a:p>
            <a:pPr indent="-228600" algn="l">
              <a:buFont typeface="Arial" panose="020B0604020202020204" pitchFamily="34" charset="0"/>
              <a:buChar char="•"/>
            </a:pPr>
            <a:endParaRPr lang="en-US" dirty="0">
              <a:cs typeface="Times New Roman" panose="02020603050405020304" pitchFamily="18" charset="0"/>
            </a:endParaRPr>
          </a:p>
          <a:p>
            <a:endParaRPr lang="en-US" dirty="0"/>
          </a:p>
        </p:txBody>
      </p:sp>
      <p:sp>
        <p:nvSpPr>
          <p:cNvPr id="4" name="TextBox 3"/>
          <p:cNvSpPr txBox="1"/>
          <p:nvPr/>
        </p:nvSpPr>
        <p:spPr>
          <a:xfrm>
            <a:off x="8383571" y="5785860"/>
            <a:ext cx="3808429" cy="646331"/>
          </a:xfrm>
          <a:prstGeom prst="rect">
            <a:avLst/>
          </a:prstGeom>
          <a:noFill/>
        </p:spPr>
        <p:txBody>
          <a:bodyPr wrap="square" rtlCol="0">
            <a:spAutoFit/>
          </a:bodyPr>
          <a:lstStyle/>
          <a:p>
            <a:r>
              <a:rPr lang="en-US" b="1" dirty="0"/>
              <a:t>Under the Guidance of </a:t>
            </a:r>
            <a:br>
              <a:rPr lang="en-US" b="1" dirty="0"/>
            </a:br>
            <a:r>
              <a:rPr lang="en-US" b="1" dirty="0"/>
              <a:t>                     Prof. Suchetha M </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p:txBody>
          <a:bodyPr/>
          <a:lstStyle/>
          <a:p>
            <a:pPr algn="just">
              <a:buNone/>
            </a:pPr>
            <a:r>
              <a:rPr lang="en-US" dirty="0"/>
              <a:t>    T. Shanableh[5] for recognizing isolated Arabic sign language gestures in a user independent mode. In this method the signers wore gloves to simplify the process of segmenting out the hands of the signer via colour segmentation. The effectiveness of the proposed user-independent feature extraction scheme was assessed by two different classification techniques; namely, K-NN and polynomial networks. Many researchers utilized special devices to recognize the Sign Language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p:txBody>
          <a:bodyPr/>
          <a:lstStyle/>
          <a:p>
            <a:pPr algn="just">
              <a:buNone/>
            </a:pPr>
            <a:r>
              <a:rPr lang="en-US" dirty="0"/>
              <a:t>    Byung - woo min et al.,[6] presented the visual recognition of static gesture or dynamic gesture, in which recognized hand gestures obtained from the visual images on a 2D image plane, without any external devices. Gestures were spotted by a task specific state transition based on natural human articulation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7400" y="2667000"/>
            <a:ext cx="8229600" cy="1251062"/>
          </a:xfrm>
        </p:spPr>
        <p:txBody>
          <a:bodyPr/>
          <a:lstStyle/>
          <a:p>
            <a:pPr algn="ctr"/>
            <a:r>
              <a:rPr lang="en-IN" dirty="0"/>
              <a:t>Hardware Requirements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1800" b="1" dirty="0">
                <a:latin typeface="Times New Roman" panose="02020603050405020304" pitchFamily="18" charset="0"/>
                <a:cs typeface="Times New Roman" panose="02020603050405020304" pitchFamily="18" charset="0"/>
              </a:rPr>
              <a:t>Arduino Uno</a:t>
            </a:r>
            <a:endParaRPr lang="en-US" sz="18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prstGeom prst="rect">
            <a:avLst/>
          </a:prstGeom>
        </p:spPr>
        <p:txBody>
          <a:bodyPr>
            <a:noAutofit/>
          </a:bodyPr>
          <a:lstStyle/>
          <a:p>
            <a:pPr algn="just"/>
            <a:r>
              <a:rPr lang="en-US" sz="1800" dirty="0">
                <a:solidFill>
                  <a:schemeClr val="tx1"/>
                </a:solidFill>
                <a:latin typeface="+mj-lt"/>
                <a:cs typeface="Times New Roman" panose="02020603050405020304" pitchFamily="18" charset="0"/>
              </a:rPr>
              <a:t>The Uno with Cable is a micro-controller board base on the ATmega328. It has 14 digital input/output pins (of which 6 can be used as PWM outputs); 6 analog inputs, a 16 MHz ceramic resonator, a USB connection, a power jack, an ICSP header, and a reset button.</a:t>
            </a:r>
            <a:endParaRPr lang="en-US" sz="1800" dirty="0">
              <a:solidFill>
                <a:schemeClr val="tx1"/>
              </a:solidFill>
              <a:latin typeface="+mj-lt"/>
              <a:cs typeface="Times New Roman" panose="02020603050405020304" pitchFamily="18" charset="0"/>
            </a:endParaRPr>
          </a:p>
          <a:p>
            <a:pPr algn="just"/>
            <a:r>
              <a:rPr lang="en-US" sz="1800" dirty="0">
                <a:solidFill>
                  <a:schemeClr val="tx1"/>
                </a:solidFill>
                <a:latin typeface="+mj-lt"/>
                <a:cs typeface="Times New Roman" panose="02020603050405020304" pitchFamily="18" charset="0"/>
              </a:rPr>
              <a:t>It contains everything need to support the microcontroller; simply connect it to a computer with a USB cable or power it with an AC-to-DC adapter or battery to get started.</a:t>
            </a:r>
            <a:endParaRPr lang="en-US" sz="1800" dirty="0">
              <a:solidFill>
                <a:schemeClr val="tx1"/>
              </a:solidFill>
              <a:latin typeface="+mj-lt"/>
              <a:cs typeface="Times New Roman" panose="02020603050405020304" pitchFamily="18" charset="0"/>
            </a:endParaRPr>
          </a:p>
          <a:p>
            <a:endParaRPr lang="en-US" sz="1800" dirty="0">
              <a:solidFill>
                <a:schemeClr val="tx1"/>
              </a:solidFill>
              <a:latin typeface="+mj-lt"/>
              <a:cs typeface="Times New Roman" panose="02020603050405020304" pitchFamily="18" charset="0"/>
            </a:endParaRPr>
          </a:p>
        </p:txBody>
      </p:sp>
      <p:pic>
        <p:nvPicPr>
          <p:cNvPr id="6" name="Content Placeholder 5"/>
          <p:cNvPicPr>
            <a:picLocks noGrp="1" noChangeAspect="1"/>
          </p:cNvPicPr>
          <p:nvPr>
            <p:ph sz="half" idx="2"/>
          </p:nvPr>
        </p:nvPicPr>
        <p:blipFill>
          <a:blip r:embed="rId1" cstate="print"/>
          <a:stretch>
            <a:fillRect/>
          </a:stretch>
        </p:blipFill>
        <p:spPr>
          <a:xfrm>
            <a:off x="6885781" y="2560638"/>
            <a:ext cx="3309937" cy="33099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 Sensor</a:t>
            </a:r>
            <a:endParaRPr lang="en-US" dirty="0"/>
          </a:p>
        </p:txBody>
      </p:sp>
      <p:sp>
        <p:nvSpPr>
          <p:cNvPr id="3" name="Content Placeholder 2"/>
          <p:cNvSpPr>
            <a:spLocks noGrp="1"/>
          </p:cNvSpPr>
          <p:nvPr>
            <p:ph sz="half" idx="1"/>
          </p:nvPr>
        </p:nvSpPr>
        <p:spPr/>
        <p:txBody>
          <a:bodyPr>
            <a:normAutofit/>
          </a:bodyPr>
          <a:lstStyle/>
          <a:p>
            <a:pPr algn="just"/>
            <a:r>
              <a:rPr lang="en-US" sz="2000" i="0" dirty="0">
                <a:solidFill>
                  <a:schemeClr val="tx1"/>
                </a:solidFill>
                <a:effectLst/>
                <a:latin typeface="+mj-lt"/>
                <a:cs typeface="Times New Roman" panose="02020603050405020304" pitchFamily="18" charset="0"/>
              </a:rPr>
              <a:t>A flex sensor or bend sensor is a </a:t>
            </a:r>
            <a:r>
              <a:rPr lang="en-US" sz="2000" i="0" u="none" strike="noStrike" dirty="0">
                <a:solidFill>
                  <a:schemeClr val="tx1"/>
                </a:solidFill>
                <a:effectLst/>
                <a:latin typeface="+mj-lt"/>
                <a:cs typeface="Times New Roman" panose="02020603050405020304" pitchFamily="18" charset="0"/>
                <a:hlinkClick r:id="rId1" tooltip="Sensor"/>
              </a:rPr>
              <a:t>sensor</a:t>
            </a:r>
            <a:r>
              <a:rPr lang="en-US" sz="2000" i="0" dirty="0">
                <a:solidFill>
                  <a:schemeClr val="tx1"/>
                </a:solidFill>
                <a:effectLst/>
                <a:latin typeface="+mj-lt"/>
                <a:cs typeface="Times New Roman" panose="02020603050405020304" pitchFamily="18" charset="0"/>
              </a:rPr>
              <a:t> that measures the amount of </a:t>
            </a:r>
            <a:r>
              <a:rPr lang="en-US" sz="2000" i="0" u="none" strike="noStrike" dirty="0">
                <a:solidFill>
                  <a:schemeClr val="tx1"/>
                </a:solidFill>
                <a:effectLst/>
                <a:latin typeface="+mj-lt"/>
                <a:cs typeface="Times New Roman" panose="02020603050405020304" pitchFamily="18" charset="0"/>
                <a:hlinkClick r:id="rId2" tooltip="Deflection (engineering)"/>
              </a:rPr>
              <a:t>deflection</a:t>
            </a:r>
            <a:r>
              <a:rPr lang="en-US" sz="2000" i="0" dirty="0">
                <a:solidFill>
                  <a:schemeClr val="tx1"/>
                </a:solidFill>
                <a:effectLst/>
                <a:latin typeface="+mj-lt"/>
                <a:cs typeface="Times New Roman" panose="02020603050405020304" pitchFamily="18" charset="0"/>
              </a:rPr>
              <a:t> or </a:t>
            </a:r>
            <a:r>
              <a:rPr lang="en-US" sz="2000" i="0" u="none" strike="noStrike" dirty="0">
                <a:solidFill>
                  <a:schemeClr val="tx1"/>
                </a:solidFill>
                <a:effectLst/>
                <a:latin typeface="+mj-lt"/>
                <a:cs typeface="Times New Roman" panose="02020603050405020304" pitchFamily="18" charset="0"/>
                <a:hlinkClick r:id="rId3" tooltip="Bending"/>
              </a:rPr>
              <a:t>bending</a:t>
            </a:r>
            <a:r>
              <a:rPr lang="en-US" sz="2000" i="0" dirty="0">
                <a:solidFill>
                  <a:schemeClr val="tx1"/>
                </a:solidFill>
                <a:effectLst/>
                <a:latin typeface="+mj-lt"/>
                <a:cs typeface="Times New Roman" panose="02020603050405020304" pitchFamily="18" charset="0"/>
              </a:rPr>
              <a:t>. Usually, the sensor is stuck to the surface, and resistance of sensor element is varied by bending the surface. Since the resistance is directly proportional to the amount of bend it is used as </a:t>
            </a:r>
            <a:r>
              <a:rPr lang="en-US" sz="2000" i="0" u="none" strike="noStrike" dirty="0">
                <a:solidFill>
                  <a:schemeClr val="tx1"/>
                </a:solidFill>
                <a:effectLst/>
                <a:latin typeface="+mj-lt"/>
                <a:cs typeface="Times New Roman" panose="02020603050405020304" pitchFamily="18" charset="0"/>
                <a:hlinkClick r:id="rId4" tooltip="Goniometer"/>
              </a:rPr>
              <a:t>goniometer</a:t>
            </a:r>
            <a:r>
              <a:rPr lang="en-US" sz="2000" i="0" dirty="0">
                <a:solidFill>
                  <a:schemeClr val="tx1"/>
                </a:solidFill>
                <a:effectLst/>
                <a:latin typeface="+mj-lt"/>
                <a:cs typeface="Times New Roman" panose="02020603050405020304" pitchFamily="18" charset="0"/>
              </a:rPr>
              <a:t>, and often called flexible </a:t>
            </a:r>
            <a:r>
              <a:rPr lang="en-US" sz="2000" i="0" u="none" strike="noStrike" dirty="0">
                <a:solidFill>
                  <a:schemeClr val="tx1"/>
                </a:solidFill>
                <a:effectLst/>
                <a:latin typeface="+mj-lt"/>
                <a:cs typeface="Times New Roman" panose="02020603050405020304" pitchFamily="18" charset="0"/>
                <a:hlinkClick r:id="rId5" tooltip="Potentiometer"/>
              </a:rPr>
              <a:t>potentiometer</a:t>
            </a:r>
            <a:r>
              <a:rPr lang="en-US" sz="2000" i="0" dirty="0">
                <a:solidFill>
                  <a:schemeClr val="tx1"/>
                </a:solidFill>
                <a:effectLst/>
                <a:latin typeface="+mj-lt"/>
                <a:cs typeface="Times New Roman" panose="02020603050405020304" pitchFamily="18" charset="0"/>
              </a:rPr>
              <a:t>.</a:t>
            </a:r>
            <a:endParaRPr lang="en-US" sz="2000" dirty="0">
              <a:solidFill>
                <a:schemeClr val="tx1"/>
              </a:solidFill>
              <a:latin typeface="+mj-lt"/>
              <a:cs typeface="Times New Roman" panose="02020603050405020304" pitchFamily="18" charset="0"/>
            </a:endParaRPr>
          </a:p>
        </p:txBody>
      </p:sp>
      <p:pic>
        <p:nvPicPr>
          <p:cNvPr id="6" name="Content Placeholder 5"/>
          <p:cNvPicPr>
            <a:picLocks noGrp="1" noChangeAspect="1"/>
          </p:cNvPicPr>
          <p:nvPr>
            <p:ph sz="half" idx="2"/>
          </p:nvPr>
        </p:nvPicPr>
        <p:blipFill>
          <a:blip r:embed="rId6" cstate="print"/>
          <a:stretch>
            <a:fillRect/>
          </a:stretch>
        </p:blipFill>
        <p:spPr>
          <a:xfrm>
            <a:off x="7959725" y="2639219"/>
            <a:ext cx="1162050" cy="315277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LCD </a:t>
            </a:r>
            <a:endParaRPr lang="en-US" b="1" dirty="0"/>
          </a:p>
        </p:txBody>
      </p:sp>
      <p:sp>
        <p:nvSpPr>
          <p:cNvPr id="3" name="Content Placeholder 2"/>
          <p:cNvSpPr>
            <a:spLocks noGrp="1"/>
          </p:cNvSpPr>
          <p:nvPr>
            <p:ph sz="half" idx="1"/>
          </p:nvPr>
        </p:nvSpPr>
        <p:spPr>
          <a:prstGeom prst="rect">
            <a:avLst/>
          </a:prstGeom>
        </p:spPr>
        <p:txBody>
          <a:bodyPr>
            <a:normAutofit fontScale="85000" lnSpcReduction="20000"/>
          </a:bodyPr>
          <a:lstStyle/>
          <a:p>
            <a:pPr algn="just"/>
            <a:r>
              <a:rPr lang="en-US" dirty="0">
                <a:latin typeface="+mj-lt"/>
                <a:cs typeface="Times New Roman" panose="02020603050405020304" pitchFamily="18" charset="0"/>
              </a:rPr>
              <a:t>The term LCD stands for liquid crystal display. It is one kind of electronic display module used in an extensive range of applications like various circuits &amp; devices like mobile phones, calculators, computers, TV sets, etc. These displays are mainly preferred for multi-segment light emitting diode and seven segments. The main benefits of using this module are inexpensive; simply programmable, animations, and there are no limitations for displaying custom characters, special and even animations, etc.</a:t>
            </a:r>
            <a:endParaRPr lang="en-US" dirty="0">
              <a:latin typeface="+mj-lt"/>
              <a:cs typeface="Times New Roman" panose="02020603050405020304" pitchFamily="18" charset="0"/>
            </a:endParaRPr>
          </a:p>
        </p:txBody>
      </p:sp>
      <p:pic>
        <p:nvPicPr>
          <p:cNvPr id="5" name="Picture 2" descr="16X2 LCD"/>
          <p:cNvPicPr>
            <a:picLocks noGrp="1" noChangeAspect="1" noChangeArrowheads="1"/>
          </p:cNvPicPr>
          <p:nvPr>
            <p:ph sz="half" idx="2"/>
          </p:nvPr>
        </p:nvPicPr>
        <p:blipFill>
          <a:blip r:embed="rId1" cstate="print">
            <a:extLst>
              <a:ext uri="{28A0092B-C50C-407E-A947-70E740481C1C}">
                <a14:useLocalDpi xmlns:a14="http://schemas.microsoft.com/office/drawing/2010/main" val="0"/>
              </a:ext>
            </a:extLst>
          </a:blip>
          <a:stretch>
            <a:fillRect/>
          </a:stretch>
        </p:blipFill>
        <p:spPr bwMode="auto">
          <a:xfrm>
            <a:off x="6254750" y="2786856"/>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38551" y="2800351"/>
            <a:ext cx="5400675" cy="111442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Software Requirements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Arduino IDE</a:t>
            </a:r>
            <a:endParaRPr lang="en-US" dirty="0"/>
          </a:p>
        </p:txBody>
      </p:sp>
      <p:sp>
        <p:nvSpPr>
          <p:cNvPr id="4" name="Content Placeholder 3"/>
          <p:cNvSpPr>
            <a:spLocks noGrp="1"/>
          </p:cNvSpPr>
          <p:nvPr>
            <p:ph sz="half" idx="1"/>
          </p:nvPr>
        </p:nvSpPr>
        <p:spPr/>
        <p:txBody>
          <a:bodyPr>
            <a:normAutofit/>
          </a:bodyPr>
          <a:lstStyle/>
          <a:p>
            <a:pPr algn="just"/>
            <a:r>
              <a:rPr lang="en-US" sz="2000" dirty="0">
                <a:solidFill>
                  <a:srgbClr val="000000"/>
                </a:solidFill>
              </a:rPr>
              <a:t>The Arduino Integrated Development Environment - or Arduino Software (IDE) - contains a text editor for writing code, a message area, a text console, a toolbar with buttons for common functions and a series of menus. It connects to the Arduino hardware to upload programs and communicate with them.</a:t>
            </a:r>
            <a:endParaRPr lang="en-US" sz="2000" dirty="0">
              <a:solidFill>
                <a:srgbClr val="000000"/>
              </a:solidFill>
            </a:endParaRPr>
          </a:p>
        </p:txBody>
      </p:sp>
      <p:pic>
        <p:nvPicPr>
          <p:cNvPr id="6" name="Content Placeholder 5"/>
          <p:cNvPicPr>
            <a:picLocks noGrp="1" noChangeAspect="1"/>
          </p:cNvPicPr>
          <p:nvPr>
            <p:ph sz="half" idx="2"/>
          </p:nvPr>
        </p:nvPicPr>
        <p:blipFill>
          <a:blip r:embed="rId1" cstate="print"/>
          <a:stretch>
            <a:fillRect/>
          </a:stretch>
        </p:blipFill>
        <p:spPr>
          <a:xfrm>
            <a:off x="6169026" y="2844389"/>
            <a:ext cx="3336925" cy="27329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endParaRPr lang="en-US" dirty="0"/>
          </a:p>
        </p:txBody>
      </p:sp>
      <p:sp>
        <p:nvSpPr>
          <p:cNvPr id="3" name="Content Placeholder 2"/>
          <p:cNvSpPr>
            <a:spLocks noGrp="1"/>
          </p:cNvSpPr>
          <p:nvPr>
            <p:ph idx="1"/>
          </p:nvPr>
        </p:nvSpPr>
        <p:spPr/>
        <p:txBody>
          <a:bodyPr>
            <a:normAutofit fontScale="85000" lnSpcReduction="10000"/>
          </a:bodyPr>
          <a:lstStyle/>
          <a:p>
            <a:pPr algn="just">
              <a:buNone/>
            </a:pPr>
            <a:r>
              <a:rPr lang="en-US" dirty="0"/>
              <a:t>    To Two traditional ways of communication between deaf person and hearing individuals who do not know sign language exist through interpreters or text writing. The interpreters are very expensive for daily conversations and their involvement will result in a loss of privacy and independence of a dumb person. Thus, a low-cost, more efficient way of enabling communication between normal person and dumb person is needed.</a:t>
            </a:r>
            <a:endParaRPr lang="en-US" dirty="0"/>
          </a:p>
          <a:p>
            <a:pPr>
              <a:buNone/>
            </a:pPr>
            <a:r>
              <a:rPr lang="en-US" b="1" dirty="0"/>
              <a:t>Drawbacks:</a:t>
            </a:r>
            <a:endParaRPr lang="en-US" b="1" dirty="0"/>
          </a:p>
          <a:p>
            <a:pPr>
              <a:buFont typeface="Wingdings" panose="05000000000000000000" pitchFamily="2" charset="2"/>
              <a:buChar char="§"/>
            </a:pPr>
            <a:r>
              <a:rPr lang="en-US" dirty="0"/>
              <a:t>Only writing on notes can convey the messages.</a:t>
            </a:r>
            <a:endParaRPr lang="en-US" dirty="0"/>
          </a:p>
          <a:p>
            <a:pPr>
              <a:buFont typeface="Wingdings" panose="05000000000000000000" pitchFamily="2" charset="2"/>
              <a:buChar char="§"/>
            </a:pPr>
            <a:r>
              <a:rPr lang="en-US" dirty="0"/>
              <a:t>No automatic sensing of gestures. </a:t>
            </a:r>
            <a:endParaRPr lang="en-US" dirty="0"/>
          </a:p>
          <a:p>
            <a:pPr>
              <a:buFont typeface="Wingdings" panose="05000000000000000000" pitchFamily="2" charset="2"/>
              <a:buChar char="§"/>
            </a:pPr>
            <a:r>
              <a:rPr lang="en-US" dirty="0"/>
              <a:t>Uncomfortable to understand if the other person don’t know the Sign Language.</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 this proposed system flex sensor is  implemented to capture the hand gestures of a user. The flex sensors output a stream of data that varies with degree of bend. This is given to Arduino and it will give output using Speaker. </a:t>
            </a:r>
            <a:endParaRPr lang="en-US" dirty="0"/>
          </a:p>
          <a:p>
            <a:r>
              <a:rPr lang="en-US" dirty="0"/>
              <a:t>Here flex sensors are used to detect hand posture. Flex sensors are carbon resistive elements. When the sensor is bent, corresponding to the bend radius it produces the output resistance.</a:t>
            </a:r>
            <a:endParaRPr lang="en-US" dirty="0"/>
          </a:p>
          <a:p>
            <a:r>
              <a:rPr lang="en-US" dirty="0"/>
              <a:t>Approximately from 10K to 30K ohm the resistance value is varied. When sensor is bent at 90 degree the resistance increases to 30K ohm and an unfixed sensor resistance is decreased to 10K ohm. </a:t>
            </a:r>
            <a:endParaRPr lang="en-US" dirty="0"/>
          </a:p>
          <a:p>
            <a:r>
              <a:rPr lang="en-US" dirty="0"/>
              <a:t>So by using this people can communicate.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lstStyle/>
          <a:p>
            <a:pPr algn="just">
              <a:buNone/>
            </a:pPr>
            <a:r>
              <a:rPr lang="en-US" dirty="0"/>
              <a:t>	The main motivation behind developing this system is to design a system which can recognize hand movements and gestures and </a:t>
            </a:r>
            <a:r>
              <a:rPr lang="en-US" dirty="0" err="1"/>
              <a:t>facilates</a:t>
            </a:r>
            <a:r>
              <a:rPr lang="en-US" dirty="0"/>
              <a:t> a medium of communication to the people who cannot communicate by talking. These hand movements should be recognized and should be converted into words and provide natural way of communication just like talking. Giving 4-5 instructions to the Gloves and converting those instructions in words are easy but giving the functionality of natural communication similar to talking is very difficult.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a:latin typeface="Times New Roman" panose="02020603050405020304" pitchFamily="18" charset="0"/>
                <a:cs typeface="Times New Roman" panose="02020603050405020304" pitchFamily="18" charset="0"/>
              </a:rPr>
              <a:t>Block Diagram</a:t>
            </a:r>
            <a:endParaRPr lang="en-US" cap="none" dirty="0">
              <a:latin typeface="Times New Roman" panose="02020603050405020304" pitchFamily="18" charset="0"/>
              <a:cs typeface="Times New Roman" panose="02020603050405020304" pitchFamily="18" charset="0"/>
            </a:endParaRPr>
          </a:p>
        </p:txBody>
      </p:sp>
      <p:sp>
        <p:nvSpPr>
          <p:cNvPr id="4" name="Rectangle 3"/>
          <p:cNvSpPr/>
          <p:nvPr/>
        </p:nvSpPr>
        <p:spPr>
          <a:xfrm>
            <a:off x="5186851" y="3486351"/>
            <a:ext cx="1593490" cy="2641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Arduino</a:t>
            </a:r>
            <a:endParaRPr lang="en-US" sz="2000" dirty="0"/>
          </a:p>
        </p:txBody>
      </p:sp>
      <p:sp>
        <p:nvSpPr>
          <p:cNvPr id="5" name="Rounded Rectangle 4"/>
          <p:cNvSpPr/>
          <p:nvPr/>
        </p:nvSpPr>
        <p:spPr>
          <a:xfrm>
            <a:off x="5088558" y="2526787"/>
            <a:ext cx="1790076" cy="522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Power Supply</a:t>
            </a:r>
            <a:endParaRPr lang="en-US"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2520481" y="3643270"/>
            <a:ext cx="1455894" cy="545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Flex  Sensor</a:t>
            </a:r>
            <a:endParaRPr lang="en-US"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520480" y="4310441"/>
            <a:ext cx="1442917" cy="555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Flex  Sensor</a:t>
            </a:r>
            <a:endParaRPr lang="en-US"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2520481" y="4962375"/>
            <a:ext cx="1411516" cy="555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Flex  Sensor</a:t>
            </a:r>
            <a:endParaRPr lang="en-US"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2511149" y="5578313"/>
            <a:ext cx="1442917" cy="564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Flex  Sensor</a:t>
            </a:r>
            <a:endParaRPr lang="en-US" dirty="0">
              <a:latin typeface="Times New Roman" panose="02020603050405020304" pitchFamily="18" charset="0"/>
              <a:cs typeface="Times New Roman" panose="02020603050405020304" pitchFamily="18" charset="0"/>
            </a:endParaRPr>
          </a:p>
        </p:txBody>
      </p:sp>
      <p:cxnSp>
        <p:nvCxnSpPr>
          <p:cNvPr id="23" name="Straight Arrow Connector 22"/>
          <p:cNvCxnSpPr/>
          <p:nvPr/>
        </p:nvCxnSpPr>
        <p:spPr>
          <a:xfrm>
            <a:off x="3953070" y="5218577"/>
            <a:ext cx="122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 idx="2"/>
            <a:endCxn id="4" idx="0"/>
          </p:cNvCxnSpPr>
          <p:nvPr/>
        </p:nvCxnSpPr>
        <p:spPr>
          <a:xfrm>
            <a:off x="5983596" y="3048996"/>
            <a:ext cx="0" cy="43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760337" y="3747069"/>
            <a:ext cx="5237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6"/>
          <p:cNvSpPr/>
          <p:nvPr/>
        </p:nvSpPr>
        <p:spPr>
          <a:xfrm>
            <a:off x="7284098" y="3421959"/>
            <a:ext cx="1200150" cy="63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LCD</a:t>
            </a:r>
            <a:endParaRPr lang="en-US" dirty="0"/>
          </a:p>
        </p:txBody>
      </p:sp>
      <p:cxnSp>
        <p:nvCxnSpPr>
          <p:cNvPr id="22" name="Straight Arrow Connector 21"/>
          <p:cNvCxnSpPr/>
          <p:nvPr/>
        </p:nvCxnSpPr>
        <p:spPr>
          <a:xfrm>
            <a:off x="6801415" y="5733023"/>
            <a:ext cx="5237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6"/>
          <p:cNvSpPr/>
          <p:nvPr/>
        </p:nvSpPr>
        <p:spPr>
          <a:xfrm>
            <a:off x="7325176" y="5443248"/>
            <a:ext cx="1200150" cy="63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APR9600 Module</a:t>
            </a:r>
            <a:endParaRPr lang="en-US" dirty="0"/>
          </a:p>
        </p:txBody>
      </p:sp>
      <p:cxnSp>
        <p:nvCxnSpPr>
          <p:cNvPr id="26" name="Straight Arrow Connector 25"/>
          <p:cNvCxnSpPr/>
          <p:nvPr/>
        </p:nvCxnSpPr>
        <p:spPr>
          <a:xfrm>
            <a:off x="8525326" y="5733022"/>
            <a:ext cx="5237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6"/>
          <p:cNvSpPr/>
          <p:nvPr/>
        </p:nvSpPr>
        <p:spPr>
          <a:xfrm>
            <a:off x="9049087" y="5443248"/>
            <a:ext cx="1200150" cy="63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a:t>
            </a:r>
            <a:endParaRPr lang="en-US" dirty="0"/>
          </a:p>
        </p:txBody>
      </p:sp>
      <p:cxnSp>
        <p:nvCxnSpPr>
          <p:cNvPr id="31" name="Straight Arrow Connector 30"/>
          <p:cNvCxnSpPr/>
          <p:nvPr/>
        </p:nvCxnSpPr>
        <p:spPr>
          <a:xfrm>
            <a:off x="3953070" y="3904547"/>
            <a:ext cx="122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963397" y="4663941"/>
            <a:ext cx="1223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3"/>
          </p:cNvCxnSpPr>
          <p:nvPr/>
        </p:nvCxnSpPr>
        <p:spPr>
          <a:xfrm flipV="1">
            <a:off x="3954066" y="5850294"/>
            <a:ext cx="1243085" cy="1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a:t>
            </a:r>
            <a:endParaRPr lang="en-IN" dirty="0"/>
          </a:p>
        </p:txBody>
      </p:sp>
      <p:sp>
        <p:nvSpPr>
          <p:cNvPr id="9" name="Content Placeholder 8"/>
          <p:cNvSpPr>
            <a:spLocks noGrp="1"/>
          </p:cNvSpPr>
          <p:nvPr>
            <p:ph idx="1"/>
          </p:nvPr>
        </p:nvSpPr>
        <p:spPr/>
        <p:txBody>
          <a:bodyPr/>
          <a:lstStyle/>
          <a:p>
            <a:pPr marL="0" indent="0" algn="just">
              <a:buNone/>
            </a:pPr>
            <a:r>
              <a:rPr lang="en-US" sz="18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user wears a glove that has flex sensors on it. Now when the user wants to say something, he/she makes gestures by bending the fingers. So, different combinations are made with the bending of the flex sensors creating different resistance combinations for the output pin of the Arduino to exhibit different entity. Arduino is connected to Voice Module; which is further connected to speaker. The flex sensor will give input to Arduino with the bending of the fingers of the person resulting in the change of the angles of the flex sensor hence changing the resistance will trigger the Arduino to give the relevant output as per the code we have written i.e., which combination of resistances will give which entity as our output. Further, when we will have the output, the speaker which is connected to the Voice module will give the speech signal as our output.</a:t>
            </a:r>
            <a:endParaRPr lang="en-IN"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0" y="992608"/>
            <a:ext cx="3718455" cy="1371600"/>
          </a:xfrm>
        </p:spPr>
        <p:txBody>
          <a:bodyPr>
            <a:normAutofit/>
          </a:bodyPr>
          <a:lstStyle/>
          <a:p>
            <a:r>
              <a:rPr lang="en-US" sz="4000" dirty="0"/>
              <a:t>Components and Setup</a:t>
            </a:r>
            <a:endParaRPr lang="en-IN" sz="4000" dirty="0"/>
          </a:p>
        </p:txBody>
      </p:sp>
      <p:pic>
        <p:nvPicPr>
          <p:cNvPr id="6" name="Content Placeholder 5"/>
          <p:cNvPicPr>
            <a:picLocks noGrp="1" noChangeAspect="1"/>
          </p:cNvPicPr>
          <p:nvPr>
            <p:ph idx="1"/>
          </p:nvPr>
        </p:nvPicPr>
        <p:blipFill>
          <a:blip r:embed="rId1"/>
          <a:stretch>
            <a:fillRect/>
          </a:stretch>
        </p:blipFill>
        <p:spPr>
          <a:xfrm>
            <a:off x="6692459" y="625180"/>
            <a:ext cx="4205730" cy="5607640"/>
          </a:xfrm>
        </p:spPr>
      </p:pic>
      <p:sp>
        <p:nvSpPr>
          <p:cNvPr id="4" name="Text Placeholder 3"/>
          <p:cNvSpPr>
            <a:spLocks noGrp="1"/>
          </p:cNvSpPr>
          <p:nvPr>
            <p:ph type="body" sz="half" idx="2"/>
          </p:nvPr>
        </p:nvSpPr>
        <p:spPr>
          <a:xfrm>
            <a:off x="1293810" y="3076629"/>
            <a:ext cx="3956919" cy="2834327"/>
          </a:xfrm>
        </p:spPr>
        <p:txBody>
          <a:bodyPr>
            <a:normAutofit/>
          </a:bodyPr>
          <a:lstStyle/>
          <a:p>
            <a:pPr marL="285750" indent="-285750" algn="l">
              <a:buFont typeface="Wingdings" panose="05000000000000000000" pitchFamily="2" charset="2"/>
              <a:buChar char="v"/>
            </a:pPr>
            <a:r>
              <a:rPr lang="en-US" dirty="0"/>
              <a:t>Flex sensors</a:t>
            </a:r>
            <a:endParaRPr lang="en-US" dirty="0"/>
          </a:p>
          <a:p>
            <a:pPr marL="285750" indent="-285750" algn="l">
              <a:buFont typeface="Wingdings" panose="05000000000000000000" pitchFamily="2" charset="2"/>
              <a:buChar char="v"/>
            </a:pPr>
            <a:r>
              <a:rPr lang="en-US" dirty="0"/>
              <a:t>Arduino UNO</a:t>
            </a:r>
            <a:endParaRPr lang="en-US" dirty="0"/>
          </a:p>
          <a:p>
            <a:pPr marL="285750" indent="-285750" algn="l">
              <a:buFont typeface="Wingdings" panose="05000000000000000000" pitchFamily="2" charset="2"/>
              <a:buChar char="v"/>
            </a:pPr>
            <a:r>
              <a:rPr lang="en-US" dirty="0"/>
              <a:t>Voice Module</a:t>
            </a:r>
            <a:endParaRPr lang="en-US" dirty="0"/>
          </a:p>
          <a:p>
            <a:pPr marL="285750" indent="-285750" algn="l">
              <a:buFont typeface="Wingdings" panose="05000000000000000000" pitchFamily="2" charset="2"/>
              <a:buChar char="v"/>
            </a:pPr>
            <a:r>
              <a:rPr lang="en-US" dirty="0"/>
              <a:t>Power Supply Board</a:t>
            </a:r>
            <a:endParaRPr lang="en-US" dirty="0"/>
          </a:p>
          <a:p>
            <a:pPr marL="285750" indent="-285750" algn="l">
              <a:buFont typeface="Wingdings" panose="05000000000000000000" pitchFamily="2" charset="2"/>
              <a:buChar char="v"/>
            </a:pPr>
            <a:r>
              <a:rPr lang="en-US" dirty="0" err="1"/>
              <a:t>Wifi</a:t>
            </a:r>
            <a:r>
              <a:rPr lang="en-US" dirty="0"/>
              <a:t> Module</a:t>
            </a:r>
            <a:endParaRPr lang="en-US" dirty="0"/>
          </a:p>
          <a:p>
            <a:pPr marL="285750" indent="-285750" algn="l">
              <a:buFont typeface="Wingdings" panose="05000000000000000000" pitchFamily="2" charset="2"/>
              <a:buChar char="v"/>
            </a:pPr>
            <a:r>
              <a:rPr lang="en-US" dirty="0"/>
              <a:t>LCD</a:t>
            </a:r>
            <a:endParaRPr lang="en-US" dirty="0"/>
          </a:p>
          <a:p>
            <a:pPr marL="285750" indent="-285750" algn="l">
              <a:buFont typeface="Wingdings" panose="05000000000000000000" pitchFamily="2" charset="2"/>
              <a:buChar char="v"/>
            </a:pPr>
            <a:r>
              <a:rPr lang="en-US" dirty="0"/>
              <a:t>Speaker</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Threshold Sensor Values</a:t>
            </a:r>
            <a:endParaRPr lang="en-IN" dirty="0"/>
          </a:p>
        </p:txBody>
      </p:sp>
      <p:sp>
        <p:nvSpPr>
          <p:cNvPr id="3" name="Content Placeholder 2"/>
          <p:cNvSpPr>
            <a:spLocks noGrp="1"/>
          </p:cNvSpPr>
          <p:nvPr>
            <p:ph idx="1"/>
          </p:nvPr>
        </p:nvSpPr>
        <p:spPr>
          <a:xfrm>
            <a:off x="1295402" y="2679481"/>
            <a:ext cx="9601196" cy="3318936"/>
          </a:xfrm>
        </p:spPr>
        <p:txBody>
          <a:bodyPr>
            <a:normAutofit lnSpcReduction="10000"/>
          </a:bodyPr>
          <a:lstStyle/>
          <a:p>
            <a:r>
              <a:rPr lang="en-US" dirty="0"/>
              <a:t>Grocery: 630 &lt;= Flex1 &lt;= 650</a:t>
            </a:r>
            <a:endParaRPr lang="en-US" dirty="0"/>
          </a:p>
          <a:p>
            <a:r>
              <a:rPr lang="en-US" dirty="0"/>
              <a:t>Railway station: Flex1 &gt;= 680</a:t>
            </a:r>
            <a:endParaRPr lang="en-US" dirty="0"/>
          </a:p>
          <a:p>
            <a:r>
              <a:rPr lang="en-US" dirty="0"/>
              <a:t>Rest room: Flex2 &lt;= 1022</a:t>
            </a:r>
            <a:endParaRPr lang="en-US" dirty="0"/>
          </a:p>
          <a:p>
            <a:r>
              <a:rPr lang="en-US" dirty="0"/>
              <a:t>Hospital: 800 &lt;= Flex3 &lt; 840</a:t>
            </a:r>
            <a:endParaRPr lang="en-US" dirty="0"/>
          </a:p>
          <a:p>
            <a:r>
              <a:rPr lang="en-US" dirty="0"/>
              <a:t>Pharmacy: Flex3 &gt;= 840</a:t>
            </a:r>
            <a:endParaRPr lang="en-US" dirty="0"/>
          </a:p>
          <a:p>
            <a:r>
              <a:rPr lang="en-US" dirty="0"/>
              <a:t>Bus Stop: Flex4 &lt;= 1022</a:t>
            </a:r>
            <a:endParaRPr lang="en-US" dirty="0"/>
          </a:p>
          <a:p>
            <a:r>
              <a:rPr lang="en-IN" dirty="0"/>
              <a:t>Else normal condition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tput - Word In Blue Color On Volume Puzzle. 3D Illustration. Stock Photo,  Picture And Royalty Free Image. Image 3704968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62" y="584462"/>
            <a:ext cx="11057641" cy="5674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condition</a:t>
            </a:r>
            <a:endParaRPr lang="en-IN" dirty="0"/>
          </a:p>
        </p:txBody>
      </p:sp>
      <p:pic>
        <p:nvPicPr>
          <p:cNvPr id="5" name="Content Placeholder 4"/>
          <p:cNvPicPr>
            <a:picLocks noGrp="1"/>
          </p:cNvPicPr>
          <p:nvPr>
            <p:ph sz="half" idx="1"/>
          </p:nvPr>
        </p:nvPicPr>
        <p:blipFill>
          <a:blip r:embed="rId1"/>
          <a:stretch>
            <a:fillRect/>
          </a:stretch>
        </p:blipFill>
        <p:spPr>
          <a:xfrm rot="5400000">
            <a:off x="2387479" y="1776985"/>
            <a:ext cx="2441450" cy="4631704"/>
          </a:xfrm>
          <a:prstGeom prst="rect">
            <a:avLst/>
          </a:prstGeom>
        </p:spPr>
      </p:pic>
      <p:pic>
        <p:nvPicPr>
          <p:cNvPr id="6" name="Content Placeholder 5"/>
          <p:cNvPicPr>
            <a:picLocks noGrp="1"/>
          </p:cNvPicPr>
          <p:nvPr>
            <p:ph sz="half" idx="2"/>
          </p:nvPr>
        </p:nvPicPr>
        <p:blipFill>
          <a:blip r:embed="rId2"/>
          <a:stretch>
            <a:fillRect/>
          </a:stretch>
        </p:blipFill>
        <p:spPr>
          <a:xfrm rot="5400000">
            <a:off x="7599979" y="1931313"/>
            <a:ext cx="2441450" cy="43230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ea typeface="Times New Roman" panose="02020603050405020304" pitchFamily="18" charset="0"/>
              </a:rPr>
              <a:t>RAILWAY</a:t>
            </a:r>
            <a:r>
              <a:rPr lang="en-US" b="1" dirty="0">
                <a:effectLst/>
                <a:ea typeface="Times New Roman" panose="02020603050405020304" pitchFamily="18" charset="0"/>
              </a:rPr>
              <a:t> </a:t>
            </a:r>
            <a:r>
              <a:rPr lang="en-US" dirty="0">
                <a:effectLst/>
                <a:ea typeface="Times New Roman" panose="02020603050405020304" pitchFamily="18" charset="0"/>
              </a:rPr>
              <a:t>STATION</a:t>
            </a:r>
            <a:br>
              <a:rPr lang="en-IN" sz="1800" dirty="0">
                <a:effectLst/>
                <a:latin typeface="Arial" panose="020B0604020202020204" pitchFamily="34" charset="0"/>
                <a:ea typeface="Arial" panose="020B0604020202020204" pitchFamily="34" charset="0"/>
              </a:rPr>
            </a:br>
            <a:endParaRPr lang="en-IN" dirty="0"/>
          </a:p>
        </p:txBody>
      </p:sp>
      <p:pic>
        <p:nvPicPr>
          <p:cNvPr id="5" name="Content Placeholder 4"/>
          <p:cNvPicPr>
            <a:picLocks noGrp="1"/>
          </p:cNvPicPr>
          <p:nvPr>
            <p:ph sz="half" idx="1"/>
          </p:nvPr>
        </p:nvPicPr>
        <p:blipFill>
          <a:blip r:embed="rId1"/>
          <a:stretch>
            <a:fillRect/>
          </a:stretch>
        </p:blipFill>
        <p:spPr>
          <a:xfrm rot="5400000">
            <a:off x="2508139" y="1951958"/>
            <a:ext cx="2177590" cy="4231416"/>
          </a:xfrm>
          <a:prstGeom prst="rect">
            <a:avLst/>
          </a:prstGeom>
        </p:spPr>
      </p:pic>
      <p:pic>
        <p:nvPicPr>
          <p:cNvPr id="6" name="Content Placeholder 5"/>
          <p:cNvPicPr>
            <a:picLocks noGrp="1"/>
          </p:cNvPicPr>
          <p:nvPr>
            <p:ph sz="half" idx="2"/>
          </p:nvPr>
        </p:nvPicPr>
        <p:blipFill>
          <a:blip r:embed="rId2"/>
          <a:stretch>
            <a:fillRect/>
          </a:stretch>
        </p:blipFill>
        <p:spPr>
          <a:xfrm rot="5400000">
            <a:off x="7599182" y="1859048"/>
            <a:ext cx="2177591" cy="44172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Hospital</a:t>
            </a:r>
            <a:endParaRPr lang="en-IN" dirty="0"/>
          </a:p>
        </p:txBody>
      </p:sp>
      <p:pic>
        <p:nvPicPr>
          <p:cNvPr id="5" name="Content Placeholder 4"/>
          <p:cNvPicPr>
            <a:picLocks noGrp="1"/>
          </p:cNvPicPr>
          <p:nvPr>
            <p:ph sz="half" idx="1"/>
          </p:nvPr>
        </p:nvPicPr>
        <p:blipFill>
          <a:blip r:embed="rId1"/>
          <a:stretch>
            <a:fillRect/>
          </a:stretch>
        </p:blipFill>
        <p:spPr>
          <a:xfrm rot="5400000">
            <a:off x="2477761" y="1897451"/>
            <a:ext cx="2153461" cy="4354008"/>
          </a:xfrm>
          <a:prstGeom prst="rect">
            <a:avLst/>
          </a:prstGeom>
        </p:spPr>
      </p:pic>
      <p:pic>
        <p:nvPicPr>
          <p:cNvPr id="6" name="Content Placeholder 5"/>
          <p:cNvPicPr>
            <a:picLocks noGrp="1"/>
          </p:cNvPicPr>
          <p:nvPr>
            <p:ph sz="half" idx="2"/>
          </p:nvPr>
        </p:nvPicPr>
        <p:blipFill>
          <a:blip r:embed="rId2"/>
          <a:stretch>
            <a:fillRect/>
          </a:stretch>
        </p:blipFill>
        <p:spPr>
          <a:xfrm rot="5400000">
            <a:off x="7615378" y="2104853"/>
            <a:ext cx="2153461" cy="395806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Pharmacy</a:t>
            </a:r>
            <a:endParaRPr lang="en-IN" dirty="0"/>
          </a:p>
        </p:txBody>
      </p:sp>
      <p:pic>
        <p:nvPicPr>
          <p:cNvPr id="5" name="Content Placeholder 4"/>
          <p:cNvPicPr>
            <a:picLocks noGrp="1"/>
          </p:cNvPicPr>
          <p:nvPr>
            <p:ph sz="half" idx="1"/>
          </p:nvPr>
        </p:nvPicPr>
        <p:blipFill>
          <a:blip r:embed="rId1"/>
          <a:stretch>
            <a:fillRect/>
          </a:stretch>
        </p:blipFill>
        <p:spPr>
          <a:xfrm rot="5400000">
            <a:off x="2583994" y="2188073"/>
            <a:ext cx="2055517" cy="4107511"/>
          </a:xfrm>
          <a:prstGeom prst="rect">
            <a:avLst/>
          </a:prstGeom>
        </p:spPr>
      </p:pic>
      <p:pic>
        <p:nvPicPr>
          <p:cNvPr id="6" name="Content Placeholder 5"/>
          <p:cNvPicPr>
            <a:picLocks noGrp="1"/>
          </p:cNvPicPr>
          <p:nvPr>
            <p:ph sz="half" idx="2"/>
          </p:nvPr>
        </p:nvPicPr>
        <p:blipFill>
          <a:blip r:embed="rId2"/>
          <a:stretch>
            <a:fillRect/>
          </a:stretch>
        </p:blipFill>
        <p:spPr>
          <a:xfrm rot="5400000">
            <a:off x="7729372" y="2252403"/>
            <a:ext cx="2055518" cy="397885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Grocery</a:t>
            </a:r>
            <a:endParaRPr lang="en-IN" dirty="0"/>
          </a:p>
        </p:txBody>
      </p:sp>
      <p:pic>
        <p:nvPicPr>
          <p:cNvPr id="5" name="Content Placeholder 4"/>
          <p:cNvPicPr>
            <a:picLocks noGrp="1"/>
          </p:cNvPicPr>
          <p:nvPr>
            <p:ph sz="half" idx="1"/>
          </p:nvPr>
        </p:nvPicPr>
        <p:blipFill>
          <a:blip r:embed="rId1"/>
          <a:stretch>
            <a:fillRect/>
          </a:stretch>
        </p:blipFill>
        <p:spPr>
          <a:xfrm rot="5400000">
            <a:off x="2373788" y="2264345"/>
            <a:ext cx="2360850" cy="3902079"/>
          </a:xfrm>
          <a:prstGeom prst="rect">
            <a:avLst/>
          </a:prstGeom>
        </p:spPr>
      </p:pic>
      <p:pic>
        <p:nvPicPr>
          <p:cNvPr id="6" name="Content Placeholder 5"/>
          <p:cNvPicPr>
            <a:picLocks noGrp="1"/>
          </p:cNvPicPr>
          <p:nvPr>
            <p:ph sz="half" idx="2"/>
          </p:nvPr>
        </p:nvPicPr>
        <p:blipFill>
          <a:blip r:embed="rId2"/>
          <a:stretch>
            <a:fillRect/>
          </a:stretch>
        </p:blipFill>
        <p:spPr>
          <a:xfrm rot="5400000">
            <a:off x="7460248" y="2194344"/>
            <a:ext cx="2360850" cy="40420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endParaRPr lang="en-US" dirty="0"/>
          </a:p>
        </p:txBody>
      </p:sp>
      <p:sp>
        <p:nvSpPr>
          <p:cNvPr id="3" name="Content Placeholder 2"/>
          <p:cNvSpPr>
            <a:spLocks noGrp="1"/>
          </p:cNvSpPr>
          <p:nvPr>
            <p:ph idx="1"/>
          </p:nvPr>
        </p:nvSpPr>
        <p:spPr/>
        <p:txBody>
          <a:bodyPr/>
          <a:lstStyle/>
          <a:p>
            <a:pPr algn="just"/>
            <a:r>
              <a:rPr lang="en-US" dirty="0"/>
              <a:t>The Primary Objective is to propose a low-cost, more efficient system enable to communicate between normal people and dumb people. By the use hand gestures as a input decode into speech and audio. To take a input by the use of two different sensor for same operation.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Room</a:t>
            </a:r>
            <a:endParaRPr lang="en-IN" dirty="0"/>
          </a:p>
        </p:txBody>
      </p:sp>
      <p:pic>
        <p:nvPicPr>
          <p:cNvPr id="5" name="Content Placeholder 4"/>
          <p:cNvPicPr>
            <a:picLocks noGrp="1"/>
          </p:cNvPicPr>
          <p:nvPr>
            <p:ph sz="half" idx="1"/>
          </p:nvPr>
        </p:nvPicPr>
        <p:blipFill>
          <a:blip r:embed="rId1"/>
          <a:stretch>
            <a:fillRect/>
          </a:stretch>
        </p:blipFill>
        <p:spPr>
          <a:xfrm rot="5400000">
            <a:off x="2401062" y="2140789"/>
            <a:ext cx="2379703" cy="4149190"/>
          </a:xfrm>
          <a:prstGeom prst="rect">
            <a:avLst/>
          </a:prstGeom>
        </p:spPr>
      </p:pic>
      <p:pic>
        <p:nvPicPr>
          <p:cNvPr id="6" name="Content Placeholder 5"/>
          <p:cNvPicPr>
            <a:picLocks noGrp="1"/>
          </p:cNvPicPr>
          <p:nvPr>
            <p:ph sz="half" idx="2"/>
          </p:nvPr>
        </p:nvPicPr>
        <p:blipFill>
          <a:blip r:embed="rId2"/>
          <a:stretch>
            <a:fillRect/>
          </a:stretch>
        </p:blipFill>
        <p:spPr>
          <a:xfrm rot="5400000">
            <a:off x="7535340" y="2264894"/>
            <a:ext cx="2379704" cy="39009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Stop</a:t>
            </a:r>
            <a:endParaRPr lang="en-IN" dirty="0"/>
          </a:p>
        </p:txBody>
      </p:sp>
      <p:pic>
        <p:nvPicPr>
          <p:cNvPr id="5" name="Content Placeholder 4"/>
          <p:cNvPicPr>
            <a:picLocks noGrp="1"/>
          </p:cNvPicPr>
          <p:nvPr>
            <p:ph sz="half" idx="1"/>
          </p:nvPr>
        </p:nvPicPr>
        <p:blipFill>
          <a:blip r:embed="rId1"/>
          <a:stretch>
            <a:fillRect/>
          </a:stretch>
        </p:blipFill>
        <p:spPr>
          <a:xfrm rot="5400000">
            <a:off x="2527007" y="2224315"/>
            <a:ext cx="2313716" cy="3982139"/>
          </a:xfrm>
          <a:prstGeom prst="rect">
            <a:avLst/>
          </a:prstGeom>
        </p:spPr>
      </p:pic>
      <p:pic>
        <p:nvPicPr>
          <p:cNvPr id="6" name="Content Placeholder 5"/>
          <p:cNvPicPr>
            <a:picLocks noGrp="1"/>
          </p:cNvPicPr>
          <p:nvPr>
            <p:ph sz="half" idx="2"/>
          </p:nvPr>
        </p:nvPicPr>
        <p:blipFill>
          <a:blip r:embed="rId2"/>
          <a:stretch>
            <a:fillRect/>
          </a:stretch>
        </p:blipFill>
        <p:spPr>
          <a:xfrm rot="5400000">
            <a:off x="7594117" y="2172671"/>
            <a:ext cx="2313718" cy="408542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a:t>ADVANTAGES:</a:t>
            </a:r>
            <a:endParaRPr lang="en-US" dirty="0"/>
          </a:p>
          <a:p>
            <a:pPr lvl="0"/>
            <a:r>
              <a:rPr lang="en-US" dirty="0"/>
              <a:t>Low cost  Compact systems</a:t>
            </a:r>
            <a:endParaRPr lang="en-US" dirty="0"/>
          </a:p>
          <a:p>
            <a:pPr lvl="0"/>
            <a:r>
              <a:rPr lang="en-US" dirty="0"/>
              <a:t> Flexible to users</a:t>
            </a:r>
            <a:endParaRPr lang="en-US" dirty="0"/>
          </a:p>
          <a:p>
            <a:pPr lvl="0"/>
            <a:r>
              <a:rPr lang="en-US" dirty="0"/>
              <a:t> It takes less power to operate system</a:t>
            </a:r>
            <a:endParaRPr lang="en-US" dirty="0"/>
          </a:p>
          <a:p>
            <a:pPr>
              <a:buNone/>
            </a:pPr>
            <a:r>
              <a:rPr lang="en-US" b="1" dirty="0"/>
              <a:t>APPLICATIONS:</a:t>
            </a:r>
            <a:endParaRPr lang="en-US" dirty="0"/>
          </a:p>
          <a:p>
            <a:pPr lvl="0"/>
            <a:r>
              <a:rPr lang="en-US" dirty="0"/>
              <a:t>Gesture recognition and conversion.  </a:t>
            </a:r>
            <a:endParaRPr lang="en-US" dirty="0"/>
          </a:p>
          <a:p>
            <a:pPr lvl="0"/>
            <a:r>
              <a:rPr lang="en-US" dirty="0"/>
              <a:t>As a translating device for Mute people. </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endParaRPr lang="en-US" dirty="0"/>
          </a:p>
        </p:txBody>
      </p:sp>
      <p:sp>
        <p:nvSpPr>
          <p:cNvPr id="3" name="Content Placeholder 2"/>
          <p:cNvSpPr>
            <a:spLocks noGrp="1"/>
          </p:cNvSpPr>
          <p:nvPr>
            <p:ph idx="1"/>
          </p:nvPr>
        </p:nvSpPr>
        <p:spPr/>
        <p:txBody>
          <a:bodyPr/>
          <a:lstStyle/>
          <a:p>
            <a:pPr algn="just"/>
            <a:r>
              <a:rPr lang="en-US" dirty="0"/>
              <a:t>Deaf and dumb individuals are dependent on sign language interpreters for communication. However, they cannot rely upon interpreters every day in life principally thanks to the high prices and also the problem in finding and hiring qualified interpreters. The impaired individuals use their normal sign language but that is not simple to understand for the normal people. This technique converts the gestures into voice that is definitely perceivable by the individuals. The sign language is translated into voice note, to facilitate the impaired people to convey their messages to others.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endParaRPr lang="en-US" dirty="0"/>
          </a:p>
        </p:txBody>
      </p:sp>
      <p:sp>
        <p:nvSpPr>
          <p:cNvPr id="3" name="Content Placeholder 2"/>
          <p:cNvSpPr>
            <a:spLocks noGrp="1"/>
          </p:cNvSpPr>
          <p:nvPr>
            <p:ph idx="1"/>
          </p:nvPr>
        </p:nvSpPr>
        <p:spPr/>
        <p:txBody>
          <a:bodyPr>
            <a:noAutofit/>
          </a:bodyPr>
          <a:lstStyle/>
          <a:p>
            <a:pPr marL="0" indent="0" algn="just">
              <a:buNone/>
            </a:pPr>
            <a:r>
              <a:rPr lang="en-US" dirty="0"/>
              <a:t>[1] Safayet Ahmed; Rafiqul Islam; Md. </a:t>
            </a:r>
            <a:r>
              <a:rPr lang="en-US" dirty="0" err="1"/>
              <a:t>Saniat</a:t>
            </a:r>
            <a:r>
              <a:rPr lang="en-US" dirty="0"/>
              <a:t> Rahman </a:t>
            </a:r>
            <a:r>
              <a:rPr lang="en-US" dirty="0" err="1"/>
              <a:t>Zishaan</a:t>
            </a:r>
            <a:r>
              <a:rPr lang="en-US" dirty="0"/>
              <a:t>; </a:t>
            </a:r>
            <a:r>
              <a:rPr lang="en-US" dirty="0" err="1"/>
              <a:t>Md.Rabiul</a:t>
            </a:r>
            <a:r>
              <a:rPr lang="en-US" dirty="0"/>
              <a:t> Hassan, “Electronics speaking system for speech impaired people”, May .2015. </a:t>
            </a:r>
            <a:endParaRPr lang="en-US" dirty="0"/>
          </a:p>
          <a:p>
            <a:pPr marL="0" indent="0" algn="just">
              <a:buNone/>
            </a:pPr>
            <a:r>
              <a:rPr lang="en-US" dirty="0"/>
              <a:t>[2] </a:t>
            </a:r>
            <a:r>
              <a:rPr lang="en-US" dirty="0" err="1"/>
              <a:t>B.G.Lee</a:t>
            </a:r>
            <a:r>
              <a:rPr lang="en-US" dirty="0"/>
              <a:t>, Member, IEEE, and </a:t>
            </a:r>
            <a:r>
              <a:rPr lang="en-US" dirty="0" err="1"/>
              <a:t>S.M.Lee</a:t>
            </a:r>
            <a:r>
              <a:rPr lang="en-US" dirty="0"/>
              <a:t>, “Smart wearable hand device for sign language interpretation system with sensor fusion”, Apr. 2017. </a:t>
            </a:r>
            <a:endParaRPr lang="en-US" dirty="0"/>
          </a:p>
          <a:p>
            <a:pPr marL="0" indent="0" algn="just">
              <a:buNone/>
            </a:pPr>
            <a:r>
              <a:rPr lang="en-US" dirty="0"/>
              <a:t>[3] </a:t>
            </a:r>
            <a:r>
              <a:rPr lang="en-US" dirty="0" err="1"/>
              <a:t>Ghotkar</a:t>
            </a:r>
            <a:r>
              <a:rPr lang="en-US" dirty="0"/>
              <a:t>, Archana S., “Hand Gesture Recognition for Indian Sign Language”, International Conference on Computer Communication and Informatics (ICCCI), 2012, pp 1-4.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a:t>[4] S. </a:t>
            </a:r>
            <a:r>
              <a:rPr lang="en-US" dirty="0" err="1"/>
              <a:t>Vigneshwaran</a:t>
            </a:r>
            <a:r>
              <a:rPr lang="en-US" dirty="0"/>
              <a:t>; M. </a:t>
            </a:r>
            <a:r>
              <a:rPr lang="en-US" dirty="0" err="1"/>
              <a:t>Shifa</a:t>
            </a:r>
            <a:r>
              <a:rPr lang="en-US" dirty="0"/>
              <a:t> </a:t>
            </a:r>
            <a:r>
              <a:rPr lang="en-US" dirty="0" err="1"/>
              <a:t>Fathima</a:t>
            </a:r>
            <a:r>
              <a:rPr lang="en-US" dirty="0"/>
              <a:t>; V. Vijay </a:t>
            </a:r>
            <a:r>
              <a:rPr lang="en-US" dirty="0" err="1"/>
              <a:t>Sagar</a:t>
            </a:r>
            <a:r>
              <a:rPr lang="en-US" dirty="0"/>
              <a:t>; R. </a:t>
            </a:r>
            <a:r>
              <a:rPr lang="en-US" dirty="0" err="1"/>
              <a:t>Sree</a:t>
            </a:r>
            <a:r>
              <a:rPr lang="en-US" dirty="0"/>
              <a:t> </a:t>
            </a:r>
            <a:r>
              <a:rPr lang="en-US" dirty="0" err="1"/>
              <a:t>Arshika</a:t>
            </a:r>
            <a:r>
              <a:rPr lang="en-US" dirty="0"/>
              <a:t>, "</a:t>
            </a:r>
            <a:r>
              <a:rPr lang="en-US" dirty="0">
                <a:solidFill>
                  <a:srgbClr val="333333"/>
                </a:solidFill>
              </a:rPr>
              <a:t>Hand Gesture Recognition and Voice Conversion System for Dump People</a:t>
            </a:r>
            <a:r>
              <a:rPr lang="en-US" dirty="0"/>
              <a:t>,” </a:t>
            </a:r>
            <a:r>
              <a:rPr lang="en-US" dirty="0">
                <a:solidFill>
                  <a:schemeClr val="tx1"/>
                </a:solidFill>
              </a:rPr>
              <a:t>IEEE International Conference on Intelligent and Advanced Systems, 2019</a:t>
            </a:r>
            <a:r>
              <a:rPr lang="en-US" dirty="0"/>
              <a:t>. </a:t>
            </a:r>
            <a:endParaRPr lang="en-US" dirty="0"/>
          </a:p>
          <a:p>
            <a:pPr marL="0" indent="0" algn="just">
              <a:buNone/>
            </a:pPr>
            <a:r>
              <a:rPr lang="en-US" dirty="0">
                <a:solidFill>
                  <a:schemeClr val="tx1"/>
                </a:solidFill>
              </a:rPr>
              <a:t>[5]</a:t>
            </a:r>
            <a:r>
              <a:rPr lang="fi-FI" dirty="0">
                <a:solidFill>
                  <a:schemeClr val="tx1"/>
                </a:solidFill>
              </a:rPr>
              <a:t> Jinsu Kunjumon; Rajesh Kannan Megalingam</a:t>
            </a:r>
            <a:r>
              <a:rPr lang="en-US" dirty="0">
                <a:solidFill>
                  <a:schemeClr val="tx1"/>
                </a:solidFill>
              </a:rPr>
              <a:t>, "Hand Gesture Recognition System For Translating Indian Sign Language Into Text And Speech”, IEEE International Conference on Intelligent and Advanced Systems, 2019, pp 597-600.</a:t>
            </a:r>
            <a:endParaRPr lang="en-US" dirty="0">
              <a:solidFill>
                <a:schemeClr val="tx1"/>
              </a:solidFill>
            </a:endParaRPr>
          </a:p>
          <a:p>
            <a:pPr marL="0" indent="0" algn="just">
              <a:buNone/>
            </a:pPr>
            <a:r>
              <a:rPr lang="en-US" dirty="0"/>
              <a:t>[6] </a:t>
            </a:r>
            <a:r>
              <a:rPr lang="en-US" dirty="0" err="1"/>
              <a:t>Byung</a:t>
            </a:r>
            <a:r>
              <a:rPr lang="en-US" dirty="0"/>
              <a:t>-woo min, Ho-sub </a:t>
            </a:r>
            <a:r>
              <a:rPr lang="en-US" dirty="0" err="1"/>
              <a:t>yoon</a:t>
            </a:r>
            <a:r>
              <a:rPr lang="en-US" dirty="0"/>
              <a:t>, Jung </a:t>
            </a:r>
            <a:r>
              <a:rPr lang="en-US" dirty="0" err="1"/>
              <a:t>soh</a:t>
            </a:r>
            <a:r>
              <a:rPr lang="en-US" dirty="0"/>
              <a:t>, Takeshi </a:t>
            </a:r>
            <a:r>
              <a:rPr lang="en-US" dirty="0" err="1"/>
              <a:t>ohashi</a:t>
            </a:r>
            <a:r>
              <a:rPr lang="en-US" dirty="0"/>
              <a:t> and Toshiaki </a:t>
            </a:r>
            <a:r>
              <a:rPr lang="en-US" dirty="0" err="1"/>
              <a:t>jima</a:t>
            </a:r>
            <a:r>
              <a:rPr lang="en-US" dirty="0"/>
              <a:t>," Visual Recognition of Static/Dynamic Gesture: Gesture-Driven Editing System”, Journal of Visual Languages &amp; Computing Volume10,Issue3, June 1999, pp 291-309. </a:t>
            </a:r>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8,241 Thank You Photos - Free &amp;amp; Royalty-Free Stock Photos from Dreamsti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0195" y="480767"/>
            <a:ext cx="11213770" cy="588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Abstract</a:t>
            </a:r>
            <a:endParaRPr lang="en-US" dirty="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buNone/>
            </a:pPr>
            <a:r>
              <a:rPr lang="en-US" dirty="0">
                <a:solidFill>
                  <a:srgbClr val="000000"/>
                </a:solidFill>
                <a:effectLst/>
                <a:latin typeface="Times New Roman" panose="02020603050405020304" pitchFamily="18" charset="0"/>
                <a:ea typeface="Calibri" panose="020F0502020204030204" pitchFamily="34" charset="0"/>
              </a:rPr>
              <a:t>    </a:t>
            </a:r>
            <a:r>
              <a:rPr lang="en-US" dirty="0">
                <a:solidFill>
                  <a:srgbClr val="000000"/>
                </a:solidFill>
                <a:effectLst/>
                <a:latin typeface="+mj-lt"/>
                <a:ea typeface="Calibri" panose="020F0502020204030204" pitchFamily="34" charset="0"/>
              </a:rPr>
              <a:t>The mute community around the globe has a hard time communicating with the rest of the world's population. This communication gap is there because a dumb person uses sign language which is not comprehensible by a normal person. This project mainly focuses on removing the barrier of communication between the mute community and the people not familiar with the concept of sign language so that the messages that a dumb person is trying to relay is understandable to a person with no knowledge of sign language. The design of the device is based on embedded systems. Gesture Sensor and Arduino are the key components.</a:t>
            </a:r>
            <a:endParaRPr lang="en-US"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normAutofit fontScale="92500"/>
          </a:bodyPr>
          <a:lstStyle/>
          <a:p>
            <a:pPr algn="just">
              <a:buNone/>
            </a:pPr>
            <a:r>
              <a:rPr lang="en-US" dirty="0">
                <a:latin typeface="Times New Roman" panose="02020603050405020304" pitchFamily="18" charset="0"/>
                <a:cs typeface="Times New Roman" panose="02020603050405020304" pitchFamily="18" charset="0"/>
              </a:rPr>
              <a:t>    </a:t>
            </a:r>
            <a:r>
              <a:rPr lang="en-US" dirty="0">
                <a:latin typeface="+mj-lt"/>
                <a:cs typeface="Times New Roman" panose="02020603050405020304" pitchFamily="18" charset="0"/>
              </a:rPr>
              <a:t>A person with speaking disability faces difficulty in communicating with the rest of the population. This device is developed to improve the lifestyle of a person who has speaking disability. This device converts the gesture to speech </a:t>
            </a:r>
            <a:r>
              <a:rPr lang="en-US" dirty="0" err="1">
                <a:latin typeface="+mj-lt"/>
                <a:cs typeface="Times New Roman" panose="02020603050405020304" pitchFamily="18" charset="0"/>
              </a:rPr>
              <a:t>i.e</a:t>
            </a:r>
            <a:r>
              <a:rPr lang="en-US" dirty="0">
                <a:latin typeface="+mj-lt"/>
                <a:cs typeface="Times New Roman" panose="02020603050405020304" pitchFamily="18" charset="0"/>
              </a:rPr>
              <a:t>, gives voice to a mute person. Speech is one of the important factor required for the humans to convey their messages. In this project, Flex sensors play the major role. They are stitched to the gloves. The output from the flex sensors is fed into the Raspberry Pi development board. Arduino converts the analog signal to digital by Using ADC pins and then the data is send to LCD display and gives voice output where the speech output is obtained using an Speaker.</a:t>
            </a:r>
            <a:endParaRPr lang="en-US" dirty="0">
              <a:latin typeface="+mj-lt"/>
              <a:cs typeface="Times New Roman" panose="02020603050405020304"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a:xfrm>
            <a:off x="1304731" y="2743544"/>
            <a:ext cx="9601196" cy="3318936"/>
          </a:xfrm>
        </p:spPr>
        <p:txBody>
          <a:bodyPr>
            <a:normAutofit fontScale="92500"/>
          </a:bodyPr>
          <a:lstStyle/>
          <a:p>
            <a:pPr algn="just">
              <a:buNone/>
            </a:pPr>
            <a:r>
              <a:rPr lang="en-US" dirty="0">
                <a:latin typeface="Times New Roman" panose="02020603050405020304" pitchFamily="18" charset="0"/>
                <a:cs typeface="Times New Roman" panose="02020603050405020304" pitchFamily="18" charset="0"/>
              </a:rPr>
              <a:t>    </a:t>
            </a:r>
            <a:r>
              <a:rPr lang="en-US" dirty="0">
                <a:latin typeface="+mj-lt"/>
                <a:cs typeface="Times New Roman" panose="02020603050405020304" pitchFamily="18" charset="0"/>
              </a:rPr>
              <a:t>Safayet Ahmed and Rafiqul Islam [1]: Motivation of this project is to help the speech impaired communities by developing an electronic speaking system. Arduino is main control unit for this system. Arduino was programmed in such way that configuration settings can readily change without changing the entire program code. This electronic speaking system has two way of communication. First one is audio through the speaker and another one is text command that is displayed on the LCD. Gesture is being made with glove consisting of flex sensors. Initially recorded voice commands are saved in the SD card. For specific gesture, there is a particular audio and text command. To increase the audio sound an amplifier was also connected. </a:t>
            </a:r>
            <a:endParaRPr lang="en-US" dirty="0">
              <a:latin typeface="+mj-lt"/>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p:txBody>
          <a:bodyPr>
            <a:normAutofit fontScale="92500"/>
          </a:bodyPr>
          <a:lstStyle/>
          <a:p>
            <a:pPr algn="just">
              <a:buNone/>
            </a:pPr>
            <a:r>
              <a:rPr lang="en-US" dirty="0"/>
              <a:t>    </a:t>
            </a:r>
            <a:r>
              <a:rPr lang="en-US" dirty="0">
                <a:cs typeface="Times New Roman" panose="02020603050405020304" pitchFamily="18" charset="0"/>
              </a:rPr>
              <a:t>B. G. Lee and S. M. Lee [2]: Gesturing is an instinctive way of communication to present a specific meaning or intent. In this paper, sign language interpretation system using a wearable hand glove is proposed. This wearable system uses five flex-sensors, two pressure sensors, and a three-axis inertial motion sensor to differentiate the characters in the American Sign Language alphabet. The whole system consists of three units: a wearable device with a sensor module, a processing module and a display unit mobile application module. Mobiles that are based on android application were developed with a text-to-voice function that converts the received text into audible output. </a:t>
            </a:r>
            <a:endParaRPr lang="en-US" dirty="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p:txBody>
          <a:bodyPr>
            <a:normAutofit lnSpcReduction="10000"/>
          </a:bodyPr>
          <a:lstStyle/>
          <a:p>
            <a:pPr>
              <a:buNone/>
            </a:pPr>
            <a:r>
              <a:rPr lang="en-US" dirty="0">
                <a:solidFill>
                  <a:schemeClr val="tx1"/>
                </a:solidFill>
                <a:latin typeface="Arial" panose="020B0604020202020204" pitchFamily="34" charset="0"/>
              </a:rPr>
              <a:t>    </a:t>
            </a:r>
            <a:r>
              <a:rPr lang="en-US" dirty="0">
                <a:solidFill>
                  <a:schemeClr val="tx1"/>
                </a:solidFill>
                <a:latin typeface="+mj-lt"/>
              </a:rPr>
              <a:t>P Vijayalakshmi and M Aarthi [3</a:t>
            </a:r>
            <a:r>
              <a:rPr lang="en-US" dirty="0">
                <a:latin typeface="+mj-lt"/>
              </a:rPr>
              <a:t>] </a:t>
            </a:r>
            <a:r>
              <a:rPr lang="en-US" b="0" i="0" dirty="0">
                <a:solidFill>
                  <a:srgbClr val="333333"/>
                </a:solidFill>
                <a:effectLst/>
                <a:latin typeface="+mj-lt"/>
              </a:rPr>
              <a:t>The aim behind this work is to develop a system for recognizing the sign language, which provides communication between people with speech impairment and normal people, thereby reducing the communication gap between them. Compared to other gestures (arm, face, head and body), hand gesture plays an important role, as it expresses the user's views in less time. In the current work flex sensor-based gesture recognition module is developed to recognize English alphabets and few words and a Text-to-Speech synthesizer based on HMM is built to convert the corresponding text.</a:t>
            </a:r>
            <a:endParaRPr lang="en-US"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US" dirty="0"/>
          </a:p>
        </p:txBody>
      </p:sp>
      <p:sp>
        <p:nvSpPr>
          <p:cNvPr id="3" name="Content Placeholder 2"/>
          <p:cNvSpPr>
            <a:spLocks noGrp="1"/>
          </p:cNvSpPr>
          <p:nvPr>
            <p:ph idx="1"/>
          </p:nvPr>
        </p:nvSpPr>
        <p:spPr>
          <a:xfrm>
            <a:off x="1304732" y="2734214"/>
            <a:ext cx="9601196" cy="3318936"/>
          </a:xfrm>
        </p:spPr>
        <p:txBody>
          <a:bodyPr/>
          <a:lstStyle/>
          <a:p>
            <a:pPr>
              <a:buNone/>
            </a:pPr>
            <a:r>
              <a:rPr lang="en-US" dirty="0"/>
              <a:t>    Jinsu Kunjumon and Rajesh Kannan Megalingam[4] The proposed system will recognize Indian Sign language and convert it into speech and text in 2 languages English and Malayalam and display it on Android phone.</a:t>
            </a:r>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11770</Words>
  <Application>WPS Presentation</Application>
  <PresentationFormat>Widescreen</PresentationFormat>
  <Paragraphs>175</Paragraphs>
  <Slides>36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SimSun</vt:lpstr>
      <vt:lpstr>Wingdings</vt:lpstr>
      <vt:lpstr>Arial</vt:lpstr>
      <vt:lpstr>Times New Roman</vt:lpstr>
      <vt:lpstr>Calibri</vt:lpstr>
      <vt:lpstr>Garamond</vt:lpstr>
      <vt:lpstr>Microsoft YaHei</vt:lpstr>
      <vt:lpstr>Arial Unicode MS</vt:lpstr>
      <vt:lpstr>Organic</vt:lpstr>
      <vt:lpstr>Efficient communication system for dumb people</vt:lpstr>
      <vt:lpstr>Motivation</vt:lpstr>
      <vt:lpstr>Objective</vt:lpstr>
      <vt:lpstr>Abstract</vt:lpstr>
      <vt:lpstr>Introduction</vt:lpstr>
      <vt:lpstr>Literature Survey</vt:lpstr>
      <vt:lpstr>Literature Survey</vt:lpstr>
      <vt:lpstr>Literature Survey</vt:lpstr>
      <vt:lpstr>Literature Survey</vt:lpstr>
      <vt:lpstr>Literature Survey</vt:lpstr>
      <vt:lpstr>Literature Survey</vt:lpstr>
      <vt:lpstr>Hardware Requirements</vt:lpstr>
      <vt:lpstr>Arduino Uno</vt:lpstr>
      <vt:lpstr>Flex Sensor</vt:lpstr>
      <vt:lpstr>LCD </vt:lpstr>
      <vt:lpstr>Software Requirements</vt:lpstr>
      <vt:lpstr>Arduino IDE</vt:lpstr>
      <vt:lpstr>Existing system</vt:lpstr>
      <vt:lpstr>Proposed system</vt:lpstr>
      <vt:lpstr>Block Diagram</vt:lpstr>
      <vt:lpstr>Working</vt:lpstr>
      <vt:lpstr>Components and Setup</vt:lpstr>
      <vt:lpstr>Threshold Sensor Values</vt:lpstr>
      <vt:lpstr>PowerPoint 演示文稿</vt:lpstr>
      <vt:lpstr>Normal condition</vt:lpstr>
      <vt:lpstr>RAILWAY STATION </vt:lpstr>
      <vt:lpstr>Hospital</vt:lpstr>
      <vt:lpstr>Pharmacy</vt:lpstr>
      <vt:lpstr>Grocery</vt:lpstr>
      <vt:lpstr>Rest Room</vt:lpstr>
      <vt:lpstr>Bus Stop</vt:lpstr>
      <vt:lpstr>Outcomes</vt:lpstr>
      <vt:lpstr>Conclusion </vt:lpstr>
      <vt:lpstr>References </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SIGN LANGUAGE INTERPRETER USING DATA GLOVES </dc:title>
  <dc:creator>roopasri</dc:creator>
  <cp:lastModifiedBy>AKASHGOWDA</cp:lastModifiedBy>
  <cp:revision>70</cp:revision>
  <dcterms:created xsi:type="dcterms:W3CDTF">2021-11-08T13:10:00Z</dcterms:created>
  <dcterms:modified xsi:type="dcterms:W3CDTF">2022-04-21T17:07:37Z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1B7B7830D15B4B9B88D4FCFA8C1319D9</vt:lpwstr>
  </property>
  <property fmtid="{D5CDD505-2E9C-101B-9397-08002B2CF9AE}" pid="3" name="KSOProductBuildVer">
    <vt:lpwstr>1033-11.2.0.11074</vt:lpwstr>
  </property>
</Properties>
</file>